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1" r:id="rId6"/>
    <p:sldId id="264" r:id="rId7"/>
    <p:sldId id="263" r:id="rId8"/>
    <p:sldId id="262" r:id="rId9"/>
    <p:sldId id="265" r:id="rId10"/>
    <p:sldId id="266" r:id="rId11"/>
    <p:sldId id="267" r:id="rId12"/>
    <p:sldId id="268" r:id="rId13"/>
    <p:sldId id="269" r:id="rId14"/>
    <p:sldId id="272" r:id="rId15"/>
    <p:sldId id="273" r:id="rId16"/>
    <p:sldId id="271" r:id="rId17"/>
    <p:sldId id="275" r:id="rId18"/>
    <p:sldId id="270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iva Žilionienė" initials="DŽ" lastIdx="1" clrIdx="0">
    <p:extLst>
      <p:ext uri="{19B8F6BF-5375-455C-9EA6-DF929625EA0E}">
        <p15:presenceInfo xmlns:p15="http://schemas.microsoft.com/office/powerpoint/2012/main" userId="Daiva Žilionienė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0AB112-CF8E-4008-B03E-6BE6DC49CBDA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5AD353-ECE4-4D4F-BDA2-DF2B16C72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2396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/>
              <a:t>Spustelėkite norėdami redaguoti šablono paantraštės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lt-LT"/>
              <a:t>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/>
              <a:t>Spustelėkite piktogr. norėdami įtraukti pav.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lt-LT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lt-LT" dirty="0"/>
              <a:t>Mokyklos veiklos kokybės įsivertinimas</a:t>
            </a:r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t-LT" dirty="0"/>
              <a:t>2023 metai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6119" y="5428736"/>
            <a:ext cx="3509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dirty="0" smtClean="0"/>
              <a:t>Parengė Daiva Žilionienė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2003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Kaip ruošiami namų darbai?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/>
              <a:t>Mokytojai: ne visi ruošia namų darbus/ kai kurie niekada neruošia amų darbų/ neatsakingai ruošia namų darbus/ kai kurie visada sąžiningai atlieka namų darbus</a:t>
            </a:r>
          </a:p>
          <a:p>
            <a:r>
              <a:rPr lang="lt-LT" dirty="0"/>
              <a:t>Mokiniai: neruošiu/ paruošiu tik tai, kas raštu/ 10 minučių/ nusirašau/ atlieku visas užduotis/ruošiu kelias valandas</a:t>
            </a:r>
          </a:p>
          <a:p>
            <a:r>
              <a:rPr lang="lt-LT" dirty="0"/>
              <a:t>Tėvai: kažką daro prie stalo/ kartai namų darbų daug, kartais visai nebūna/ kartais reikia pagalbos/ niekada nieko nebūna užduota</a:t>
            </a:r>
          </a:p>
        </p:txBody>
      </p:sp>
    </p:spTree>
    <p:extLst>
      <p:ext uri="{BB962C8B-B14F-4D97-AF65-F5344CB8AC3E}">
        <p14:creationId xmlns:p14="http://schemas.microsoft.com/office/powerpoint/2010/main" val="3192013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10269366" cy="1049235"/>
          </a:xfrm>
        </p:spPr>
        <p:txBody>
          <a:bodyPr>
            <a:normAutofit fontScale="90000"/>
          </a:bodyPr>
          <a:lstStyle/>
          <a:p>
            <a:r>
              <a:rPr lang="lt-LT" dirty="0"/>
              <a:t>Kokių namų darbų užduočių norėtų?/</a:t>
            </a:r>
            <a:br>
              <a:rPr lang="lt-LT" dirty="0"/>
            </a:br>
            <a:r>
              <a:rPr lang="lt-LT" dirty="0"/>
              <a:t> Kodėl kai kurie namų darbai nuobodūs, neįdomūs?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/>
              <a:t>Įdomių: nufotografuoti, surasti informacijos, sukurti ką nors</a:t>
            </a:r>
          </a:p>
          <a:p>
            <a:r>
              <a:rPr lang="lt-LT" dirty="0"/>
              <a:t>Nenorėtų iš viso namų darbų</a:t>
            </a:r>
          </a:p>
          <a:p>
            <a:r>
              <a:rPr lang="lt-LT" dirty="0"/>
              <a:t>Kad galėtų pasirinkti vieną iš kelių namų darbų</a:t>
            </a:r>
          </a:p>
          <a:p>
            <a:r>
              <a:rPr lang="lt-LT" dirty="0"/>
              <a:t>Darbų, kuriuos atliktų kartu su draugais</a:t>
            </a:r>
          </a:p>
          <a:p>
            <a:pPr marL="0" indent="0">
              <a:buNone/>
            </a:pPr>
            <a:endParaRPr lang="lt-LT" dirty="0"/>
          </a:p>
          <a:p>
            <a:pPr marL="0" indent="0">
              <a:buNone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6350629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Kas trukdo mokytis?</a:t>
            </a:r>
            <a:br>
              <a:rPr lang="lt-LT" dirty="0"/>
            </a:b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/>
              <a:t>Klasiokai triukšmauja</a:t>
            </a:r>
          </a:p>
          <a:p>
            <a:r>
              <a:rPr lang="lt-LT" dirty="0"/>
              <a:t>Nesusikaupia</a:t>
            </a:r>
          </a:p>
          <a:p>
            <a:r>
              <a:rPr lang="lt-LT" dirty="0"/>
              <a:t>Neturi mokymosi priemonių</a:t>
            </a:r>
          </a:p>
          <a:p>
            <a:r>
              <a:rPr lang="lt-LT" dirty="0"/>
              <a:t>Telefonai</a:t>
            </a:r>
          </a:p>
          <a:p>
            <a:r>
              <a:rPr lang="lt-LT" dirty="0"/>
              <a:t>Labai pavargsta, nes anksti išvažiuoja į mokyklą</a:t>
            </a:r>
          </a:p>
          <a:p>
            <a:r>
              <a:rPr lang="lt-LT" dirty="0"/>
              <a:t>Neigiama draugų įtaka</a:t>
            </a:r>
          </a:p>
          <a:p>
            <a:r>
              <a:rPr lang="lt-LT" dirty="0"/>
              <a:t>Mažai mokinių, nėra į ką lygiuotis</a:t>
            </a:r>
          </a:p>
        </p:txBody>
      </p:sp>
    </p:spTree>
    <p:extLst>
      <p:ext uri="{BB962C8B-B14F-4D97-AF65-F5344CB8AC3E}">
        <p14:creationId xmlns:p14="http://schemas.microsoft.com/office/powerpoint/2010/main" val="5322483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451578" y="812757"/>
            <a:ext cx="9603275" cy="1049235"/>
          </a:xfrm>
        </p:spPr>
        <p:txBody>
          <a:bodyPr/>
          <a:lstStyle/>
          <a:p>
            <a:r>
              <a:rPr lang="lt-LT" dirty="0"/>
              <a:t>Ar gali siūlyti savo idėjas mokykloje?</a:t>
            </a:r>
            <a:br>
              <a:rPr lang="lt-LT" dirty="0"/>
            </a:b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 smtClean="0"/>
              <a:t> Dažnesni mokinių atsakymai:</a:t>
            </a:r>
          </a:p>
          <a:p>
            <a:pPr lvl="1"/>
            <a:r>
              <a:rPr lang="lt-LT" dirty="0" smtClean="0"/>
              <a:t>Gali</a:t>
            </a:r>
            <a:endParaRPr lang="lt-LT" dirty="0"/>
          </a:p>
          <a:p>
            <a:pPr lvl="1"/>
            <a:r>
              <a:rPr lang="lt-LT" dirty="0" smtClean="0"/>
              <a:t>Niekas </a:t>
            </a:r>
            <a:r>
              <a:rPr lang="lt-LT" dirty="0"/>
              <a:t>į </a:t>
            </a:r>
            <a:r>
              <a:rPr lang="lt-LT" dirty="0" smtClean="0"/>
              <a:t>mokinių </a:t>
            </a:r>
            <a:r>
              <a:rPr lang="lt-LT" dirty="0"/>
              <a:t>norus nekreipia dėmesio</a:t>
            </a:r>
          </a:p>
          <a:p>
            <a:pPr lvl="1"/>
            <a:r>
              <a:rPr lang="lt-LT" dirty="0"/>
              <a:t>Gali, bet </a:t>
            </a:r>
            <a:r>
              <a:rPr lang="lt-LT" dirty="0" smtClean="0"/>
              <a:t>mažai </a:t>
            </a:r>
            <a:r>
              <a:rPr lang="lt-LT" dirty="0"/>
              <a:t>kas jas siūlo</a:t>
            </a:r>
          </a:p>
          <a:p>
            <a:pPr lvl="1"/>
            <a:r>
              <a:rPr lang="lt-LT" dirty="0"/>
              <a:t>Idėjų būna, bet niekas nenori jų įgyvendinti</a:t>
            </a:r>
          </a:p>
          <a:p>
            <a:pPr lvl="1"/>
            <a:r>
              <a:rPr lang="lt-LT" dirty="0" smtClean="0"/>
              <a:t>Siūlom idėjas ir susitariam su direktore</a:t>
            </a:r>
            <a:endParaRPr lang="lt-LT" dirty="0"/>
          </a:p>
          <a:p>
            <a:pPr marL="0" indent="0">
              <a:buNone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8453793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Kokia buvo įsimintiniausia išvyka? Kas ją sugalvojo?</a:t>
            </a:r>
            <a:endParaRPr lang="en-US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 smtClean="0"/>
              <a:t>Turistiniai žygiai. Mums mokytoja pasiūlo ir mes galime pasirinkti, ar eisime.</a:t>
            </a:r>
          </a:p>
          <a:p>
            <a:r>
              <a:rPr lang="lt-LT" dirty="0" smtClean="0"/>
              <a:t>Kelionė į Lenkiją. Pasiūlė būrelio mokytojai.</a:t>
            </a:r>
          </a:p>
          <a:p>
            <a:r>
              <a:rPr lang="lt-LT" dirty="0" smtClean="0"/>
              <a:t>Kelionė į Kauną. Mes sugalvojome maršrutą.</a:t>
            </a:r>
          </a:p>
          <a:p>
            <a:r>
              <a:rPr lang="lt-LT" dirty="0" smtClean="0"/>
              <a:t>Žygiai prie ežero. Susitarėm su mokytoja. Mes paprašėm eiti.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947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Ar dalyvauji mokyklos renginiuose?</a:t>
            </a:r>
            <a:endParaRPr lang="en-US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 smtClean="0"/>
              <a:t>Taip. Visuose. Dainuoju. </a:t>
            </a:r>
          </a:p>
          <a:p>
            <a:r>
              <a:rPr lang="lt-LT" dirty="0" smtClean="0"/>
              <a:t>Mes ir patys organizuojame renginius.</a:t>
            </a:r>
          </a:p>
          <a:p>
            <a:r>
              <a:rPr lang="lt-LT" dirty="0" smtClean="0"/>
              <a:t>Mano vaikas visada dalyvauja mokyklos koncertuose.</a:t>
            </a:r>
          </a:p>
          <a:p>
            <a:r>
              <a:rPr lang="lt-LT" dirty="0" smtClean="0"/>
              <a:t>Organizuojame pradinukams pamokas.</a:t>
            </a:r>
          </a:p>
          <a:p>
            <a:r>
              <a:rPr lang="lt-LT" dirty="0" smtClean="0"/>
              <a:t>Darėme viktoriną.</a:t>
            </a:r>
          </a:p>
          <a:p>
            <a:r>
              <a:rPr lang="lt-LT" dirty="0" smtClean="0"/>
              <a:t>Mano vaikui labai patinka visur dalyvauti.</a:t>
            </a:r>
          </a:p>
          <a:p>
            <a:r>
              <a:rPr lang="lt-LT" dirty="0" smtClean="0"/>
              <a:t>Nedalyvauju. Man nepatinka.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6202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Stiprieji veiklos aspektai</a:t>
            </a:r>
            <a:endParaRPr lang="en-US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 smtClean="0"/>
              <a:t>Susitarimai mokytojų ir mokinių dėl ugdymosi veiklų organizavimo, neformalaus ugdymo veiklų.</a:t>
            </a:r>
          </a:p>
          <a:p>
            <a:r>
              <a:rPr lang="lt-LT" dirty="0" smtClean="0"/>
              <a:t>Mokiniai mokykloje jaučiasi pasitikintys savimi, aktyvūs įvairiose veiklose.</a:t>
            </a:r>
          </a:p>
          <a:p>
            <a:r>
              <a:rPr lang="lt-LT" dirty="0" smtClean="0"/>
              <a:t>Mokykloje vyksta daug išvykų: ekskursijos, edukacijos, žygiai ir kt.</a:t>
            </a:r>
          </a:p>
          <a:p>
            <a:r>
              <a:rPr lang="lt-LT" dirty="0" smtClean="0"/>
              <a:t>Aktyviai bendradarbiaujame su partneriais.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1007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Silpnieji veiklos aspektai</a:t>
            </a:r>
            <a:endParaRPr lang="en-US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 smtClean="0"/>
              <a:t>Mokiniai ne visada žino, kodėl toks įvertinimas.</a:t>
            </a:r>
          </a:p>
          <a:p>
            <a:r>
              <a:rPr lang="lt-LT" dirty="0" smtClean="0"/>
              <a:t>Mokiniai pildo pažangos stebėjimo lenteles, bet ne visi supranta kodėl.</a:t>
            </a:r>
          </a:p>
          <a:p>
            <a:r>
              <a:rPr lang="lt-LT" dirty="0" smtClean="0"/>
              <a:t>Įsivertinimas pamokoje daliai mokinių yra tik formalumas, neteikiantis jokios informacijos</a:t>
            </a:r>
          </a:p>
          <a:p>
            <a:endParaRPr lang="lt-LT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8137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Išvados ir pasiūlymai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/>
              <a:t>Naudotis įvairiais metodais pamokų paįvairinimui.</a:t>
            </a:r>
          </a:p>
          <a:p>
            <a:r>
              <a:rPr lang="lt-LT" dirty="0"/>
              <a:t>Organizuoti pamokas netradicinėse erdvėse.</a:t>
            </a:r>
          </a:p>
          <a:p>
            <a:r>
              <a:rPr lang="lt-LT" dirty="0"/>
              <a:t>Didesnį dėmesį skirti </a:t>
            </a:r>
            <a:r>
              <a:rPr lang="lt-LT" dirty="0" smtClean="0"/>
              <a:t>mokinio vertinimui ir įsivertinimui pamokoje.</a:t>
            </a:r>
            <a:endParaRPr lang="lt-LT" dirty="0"/>
          </a:p>
          <a:p>
            <a:r>
              <a:rPr lang="lt-LT" dirty="0"/>
              <a:t>Skirti įvairesnių užduočių: kūrybinių, tyrinėjimais grįstų užduočių.</a:t>
            </a:r>
          </a:p>
          <a:p>
            <a:r>
              <a:rPr lang="lt-LT" dirty="0"/>
              <a:t>Į užduočių rengimą įtraukti mokinius.</a:t>
            </a:r>
          </a:p>
          <a:p>
            <a:r>
              <a:rPr lang="lt-LT" dirty="0"/>
              <a:t>Pagal galimybes modernizuoti mokomąsias erdves.</a:t>
            </a:r>
          </a:p>
          <a:p>
            <a:r>
              <a:rPr lang="lt-LT" dirty="0"/>
              <a:t>Skatinti mokinių lyderystę realizuojant idėjas</a:t>
            </a:r>
          </a:p>
          <a:p>
            <a:endParaRPr lang="lt-LT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8766726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2024 metais tobulintina sritis</a:t>
            </a:r>
            <a:endParaRPr lang="en-US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lt-LT" dirty="0" smtClean="0"/>
              <a:t>1. </a:t>
            </a:r>
            <a:r>
              <a:rPr lang="lt-LT" dirty="0" err="1" smtClean="0"/>
              <a:t>Rezulatatai</a:t>
            </a:r>
            <a:r>
              <a:rPr lang="lt-LT" dirty="0" smtClean="0"/>
              <a:t>. </a:t>
            </a:r>
          </a:p>
          <a:p>
            <a:pPr lvl="1"/>
            <a:r>
              <a:rPr lang="lt-LT" dirty="0" smtClean="0"/>
              <a:t>1.2 Pasiekimai ir pažanga</a:t>
            </a:r>
          </a:p>
          <a:p>
            <a:pPr lvl="2"/>
            <a:r>
              <a:rPr lang="lt-LT" dirty="0" smtClean="0"/>
              <a:t>1.2.2 Mokyklos pasiekimai ir pažanga</a:t>
            </a:r>
          </a:p>
          <a:p>
            <a:pPr lvl="2"/>
            <a:endParaRPr lang="lt-LT" dirty="0"/>
          </a:p>
          <a:p>
            <a:pPr lvl="2"/>
            <a:r>
              <a:rPr lang="lt-LT" dirty="0" smtClean="0"/>
              <a:t>Raktiniai žodžiai – pasiekimų ir pažangos pagrįstumas</a:t>
            </a:r>
          </a:p>
          <a:p>
            <a:pPr lvl="2"/>
            <a:r>
              <a:rPr lang="lt-LT" dirty="0" smtClean="0"/>
              <a:t>Mokytojai yra įvaldę įvairias vertinimo strategijas ir būdus, kuriuos naudoja kiekvieno mokinio išgalių gilesniam pažinimui, ugdymo(</a:t>
            </a:r>
            <a:r>
              <a:rPr lang="lt-LT" dirty="0" err="1" smtClean="0"/>
              <a:t>si</a:t>
            </a:r>
            <a:r>
              <a:rPr lang="lt-LT" dirty="0" smtClean="0"/>
              <a:t>) proceso bei daromos pažangos stebėjimui ir įvertinimui, mokinio mokymosi sunkumų diagnozavimui laiku. Turima vertinimo informacija ir tyrimų duomenimis remiamasi nustatant prioritetinius ugdymo(</a:t>
            </a:r>
            <a:r>
              <a:rPr lang="lt-LT" dirty="0" err="1" smtClean="0"/>
              <a:t>si</a:t>
            </a:r>
            <a:r>
              <a:rPr lang="lt-LT" dirty="0" smtClean="0"/>
              <a:t>) kokybės gerinimo mokykloje uždavinius, kuriant ir koreguojant mokyklos ugdymo turinį, pasirenkant mokymo(</a:t>
            </a:r>
            <a:r>
              <a:rPr lang="lt-LT" dirty="0" err="1" smtClean="0"/>
              <a:t>si</a:t>
            </a:r>
            <a:r>
              <a:rPr lang="lt-LT" dirty="0" smtClean="0"/>
              <a:t>) priemones ir metodus, planuojant mokytojų mokymąsi – vieniems iš kitų, drauge ir kt.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238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Darbo grupė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1451580" y="2015733"/>
            <a:ext cx="3195922" cy="2405266"/>
          </a:xfrm>
        </p:spPr>
        <p:txBody>
          <a:bodyPr>
            <a:normAutofit lnSpcReduction="10000"/>
          </a:bodyPr>
          <a:lstStyle/>
          <a:p>
            <a:r>
              <a:rPr lang="lt-LT" smtClean="0"/>
              <a:t>Stasė </a:t>
            </a:r>
            <a:r>
              <a:rPr lang="lt-LT"/>
              <a:t>M</a:t>
            </a:r>
            <a:r>
              <a:rPr lang="lt-LT" smtClean="0"/>
              <a:t>asilionienė</a:t>
            </a:r>
            <a:endParaRPr lang="lt-LT" dirty="0" smtClean="0"/>
          </a:p>
          <a:p>
            <a:r>
              <a:rPr lang="lt-LT" dirty="0" smtClean="0"/>
              <a:t>Vilija </a:t>
            </a:r>
            <a:r>
              <a:rPr lang="lt-LT" dirty="0" err="1" smtClean="0"/>
              <a:t>Niuniavienė</a:t>
            </a:r>
            <a:endParaRPr lang="lt-LT" dirty="0"/>
          </a:p>
          <a:p>
            <a:r>
              <a:rPr lang="lt-LT" dirty="0"/>
              <a:t>Nijolė Česnulevičienė</a:t>
            </a:r>
          </a:p>
          <a:p>
            <a:r>
              <a:rPr lang="lt-LT" dirty="0"/>
              <a:t>Daiva Žilionienė</a:t>
            </a:r>
          </a:p>
          <a:p>
            <a:r>
              <a:rPr lang="lt-LT" dirty="0"/>
              <a:t>Milda Verseckienė</a:t>
            </a:r>
          </a:p>
        </p:txBody>
      </p:sp>
    </p:spTree>
    <p:extLst>
      <p:ext uri="{BB962C8B-B14F-4D97-AF65-F5344CB8AC3E}">
        <p14:creationId xmlns:p14="http://schemas.microsoft.com/office/powerpoint/2010/main" val="2492590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Įsivertinimo metodas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1451579" y="2015732"/>
            <a:ext cx="5540348" cy="2698881"/>
          </a:xfrm>
        </p:spPr>
        <p:txBody>
          <a:bodyPr/>
          <a:lstStyle/>
          <a:p>
            <a:r>
              <a:rPr lang="lt-LT" dirty="0"/>
              <a:t>Interviu neformalioje aplinkoje (pertraukos, ekskursijos, renginiai, miestelyje ir kt.) </a:t>
            </a:r>
          </a:p>
          <a:p>
            <a:pPr lvl="1"/>
            <a:r>
              <a:rPr lang="lt-LT" dirty="0"/>
              <a:t>Atviri klausimai</a:t>
            </a:r>
          </a:p>
          <a:p>
            <a:r>
              <a:rPr lang="lt-LT" dirty="0"/>
              <a:t>Mokinių pasiekimų </a:t>
            </a:r>
            <a:r>
              <a:rPr lang="lt-LT" dirty="0" smtClean="0"/>
              <a:t>analizė</a:t>
            </a:r>
          </a:p>
          <a:p>
            <a:r>
              <a:rPr lang="lt-LT" dirty="0" smtClean="0"/>
              <a:t>Mokyklos renginių  </a:t>
            </a:r>
            <a:r>
              <a:rPr lang="lt-LT" dirty="0" err="1" smtClean="0"/>
              <a:t>feisbuko</a:t>
            </a:r>
            <a:r>
              <a:rPr lang="lt-LT" dirty="0" smtClean="0"/>
              <a:t> paskyroje, svetainėje analizė</a:t>
            </a:r>
            <a:endParaRPr lang="lt-LT" dirty="0"/>
          </a:p>
          <a:p>
            <a:endParaRPr lang="lt-LT" dirty="0"/>
          </a:p>
          <a:p>
            <a:endParaRPr lang="lt-LT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997889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respondentai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/>
              <a:t>Mokiniai.  Apklausti 76 mokiniai</a:t>
            </a:r>
          </a:p>
          <a:p>
            <a:r>
              <a:rPr lang="lt-LT" dirty="0"/>
              <a:t>Tėvai.  Apklausta </a:t>
            </a:r>
            <a:r>
              <a:rPr lang="lt-LT"/>
              <a:t>27  tėvai </a:t>
            </a:r>
            <a:r>
              <a:rPr lang="lt-LT" dirty="0"/>
              <a:t>(mama arba tėtis)</a:t>
            </a:r>
          </a:p>
          <a:p>
            <a:r>
              <a:rPr lang="lt-LT" dirty="0"/>
              <a:t>Mokytojai.  Apklaustas 21 mokytojas</a:t>
            </a:r>
          </a:p>
        </p:txBody>
      </p:sp>
    </p:spTree>
    <p:extLst>
      <p:ext uri="{BB962C8B-B14F-4D97-AF65-F5344CB8AC3E}">
        <p14:creationId xmlns:p14="http://schemas.microsoft.com/office/powerpoint/2010/main" val="1594813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/>
              <a:t>Klausimai </a:t>
            </a:r>
            <a:r>
              <a:rPr lang="lt-LT" sz="2000" dirty="0"/>
              <a:t>(atviro tipo)</a:t>
            </a:r>
            <a:r>
              <a:rPr lang="lt-LT" dirty="0"/>
              <a:t/>
            </a:r>
            <a:br>
              <a:rPr lang="lt-LT" dirty="0"/>
            </a:br>
            <a:r>
              <a:rPr lang="lt-LT" dirty="0"/>
              <a:t/>
            </a:r>
            <a:br>
              <a:rPr lang="lt-LT" dirty="0"/>
            </a:b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lt-LT" dirty="0"/>
              <a:t>Kokios pamokos patinka? Kodėl?</a:t>
            </a:r>
          </a:p>
          <a:p>
            <a:r>
              <a:rPr lang="lt-LT" dirty="0"/>
              <a:t>Kaip geriau įsiminti naują medžiagą?</a:t>
            </a:r>
          </a:p>
          <a:p>
            <a:r>
              <a:rPr lang="lt-LT" dirty="0"/>
              <a:t>Ar mokytojas supranta, kiek mokinys išmoko?</a:t>
            </a:r>
          </a:p>
          <a:p>
            <a:r>
              <a:rPr lang="lt-LT" dirty="0"/>
              <a:t>Ar aptariate, ką dar reikia išmokti?</a:t>
            </a:r>
          </a:p>
          <a:p>
            <a:r>
              <a:rPr lang="lt-LT" dirty="0"/>
              <a:t>Kaip ruošiami namų darbai? </a:t>
            </a:r>
          </a:p>
          <a:p>
            <a:r>
              <a:rPr lang="lt-LT" dirty="0"/>
              <a:t>Kokių namų darbų užduočių norėtų?/ Kodėl kai kurie namų darbai nuobodūs, neįdomūs?</a:t>
            </a:r>
          </a:p>
          <a:p>
            <a:r>
              <a:rPr lang="lt-LT" dirty="0"/>
              <a:t>Kas trukdo mokytis?</a:t>
            </a:r>
          </a:p>
          <a:p>
            <a:r>
              <a:rPr lang="lt-LT" dirty="0"/>
              <a:t>Ar gali siūlyti savo idėjas mokykloje</a:t>
            </a:r>
            <a:r>
              <a:rPr lang="lt-LT" dirty="0" smtClean="0"/>
              <a:t>?</a:t>
            </a:r>
          </a:p>
          <a:p>
            <a:endParaRPr lang="lt-LT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463572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/>
              <a:t>Grįžtamasis ryšys.  Ar mokytojas supranta, kiek mokinys išmoko</a:t>
            </a:r>
            <a:br>
              <a:rPr lang="lt-LT" dirty="0"/>
            </a:b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/>
              <a:t>Mokytojai: naudoja pamokos refleksiją; mato, ar vaikas suprato; gali patikrinti </a:t>
            </a:r>
            <a:r>
              <a:rPr lang="lt-LT" dirty="0" smtClean="0"/>
              <a:t>pateiktą </a:t>
            </a:r>
            <a:r>
              <a:rPr lang="lt-LT" dirty="0"/>
              <a:t>užduotį.</a:t>
            </a:r>
          </a:p>
          <a:p>
            <a:r>
              <a:rPr lang="lt-LT" dirty="0"/>
              <a:t>Mokiniai: mokytojai ne visada žino, ar išmokau; dažnai sakau, kad supratau, bet iš tiesų nelabai suprantu; mokykloje suprantu, namie nebesuprantu.</a:t>
            </a:r>
          </a:p>
          <a:p>
            <a:r>
              <a:rPr lang="lt-LT" dirty="0"/>
              <a:t>Tėvai: mokytojai mato, kiek vaikas išmoko; gali patikrinti užduodamas klausimus; ne visada pastebi, ar vaikas išmoko pamoką.</a:t>
            </a:r>
          </a:p>
        </p:txBody>
      </p:sp>
    </p:spTree>
    <p:extLst>
      <p:ext uri="{BB962C8B-B14F-4D97-AF65-F5344CB8AC3E}">
        <p14:creationId xmlns:p14="http://schemas.microsoft.com/office/powerpoint/2010/main" val="619102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Kaip geriau įsiminti pamokos medžiagą?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/>
              <a:t>Daug kartų kartoti (garsiai, raštu, klausytis kito kalbančio)</a:t>
            </a:r>
          </a:p>
          <a:p>
            <a:r>
              <a:rPr lang="lt-LT" dirty="0"/>
              <a:t>Atlikti praktines užduotis</a:t>
            </a:r>
          </a:p>
          <a:p>
            <a:r>
              <a:rPr lang="lt-LT" dirty="0"/>
              <a:t>Namuose pakartoti</a:t>
            </a:r>
          </a:p>
          <a:p>
            <a:r>
              <a:rPr lang="lt-LT" dirty="0"/>
              <a:t>Atlikti tokių pačių namų darbų</a:t>
            </a:r>
          </a:p>
          <a:p>
            <a:r>
              <a:rPr lang="lt-LT" dirty="0"/>
              <a:t>Paaiškinti draugui </a:t>
            </a:r>
          </a:p>
        </p:txBody>
      </p:sp>
    </p:spTree>
    <p:extLst>
      <p:ext uri="{BB962C8B-B14F-4D97-AF65-F5344CB8AC3E}">
        <p14:creationId xmlns:p14="http://schemas.microsoft.com/office/powerpoint/2010/main" val="2946079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Kokios pamokos patinka?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lt-LT" dirty="0"/>
              <a:t>Kur įvairios veiklos</a:t>
            </a:r>
          </a:p>
          <a:p>
            <a:r>
              <a:rPr lang="lt-LT" dirty="0"/>
              <a:t>Kur yra praktinių darbų/ kai daro tyrimus</a:t>
            </a:r>
          </a:p>
          <a:p>
            <a:r>
              <a:rPr lang="lt-LT" dirty="0"/>
              <a:t>Kai galima pasitarti su draugais/ kai dirba grupėse/ kai mokosi su draugu</a:t>
            </a:r>
          </a:p>
          <a:p>
            <a:r>
              <a:rPr lang="lt-LT" dirty="0"/>
              <a:t>Kai vyksta ne klasėje/ pamokos muziejuose/ išvykos/ edukacijos</a:t>
            </a:r>
          </a:p>
          <a:p>
            <a:r>
              <a:rPr lang="lt-LT" dirty="0"/>
              <a:t>Kai ne tik skaitom ir rašom</a:t>
            </a:r>
          </a:p>
          <a:p>
            <a:r>
              <a:rPr lang="lt-LT" dirty="0"/>
              <a:t>Kai naudojam kompiuterius/ filmų peržiūros ir aptarimai</a:t>
            </a:r>
          </a:p>
          <a:p>
            <a:r>
              <a:rPr lang="lt-LT" dirty="0"/>
              <a:t>Kai mokytojas pasakoja įdomiai</a:t>
            </a:r>
          </a:p>
          <a:p>
            <a:r>
              <a:rPr lang="lt-LT" dirty="0"/>
              <a:t>Kai viskas yra aišku/ struktūruotos </a:t>
            </a:r>
            <a:r>
              <a:rPr lang="lt-LT" dirty="0" smtClean="0"/>
              <a:t>pamokos</a:t>
            </a:r>
          </a:p>
          <a:p>
            <a:r>
              <a:rPr lang="lt-LT" dirty="0" smtClean="0"/>
              <a:t>Kur būna keli mokytojai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24428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Ar aptariate, ką dar reikia išmokti?</a:t>
            </a:r>
            <a:br>
              <a:rPr lang="lt-LT" dirty="0"/>
            </a:b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/>
              <a:t>Mokytojai: aptaria su mokiniais/kartais aptaria/pasako mokiniui, ką dar turi išmokti</a:t>
            </a:r>
          </a:p>
          <a:p>
            <a:r>
              <a:rPr lang="lt-LT" dirty="0"/>
              <a:t>Mokiniai: mokytojas pasako/ aš pats suprantu, ką reikia dar išmokti/ aš vis tiek neišmoksiu</a:t>
            </a:r>
          </a:p>
          <a:p>
            <a:r>
              <a:rPr lang="lt-LT" dirty="0"/>
              <a:t>Tėvai: vaikas ne visada tikslai žino, ką reikia mokėti/ neprisimena, ką mokytojas sakė išmokti/  mokytojas nesakė išmokti</a:t>
            </a:r>
          </a:p>
        </p:txBody>
      </p:sp>
    </p:spTree>
    <p:extLst>
      <p:ext uri="{BB962C8B-B14F-4D97-AF65-F5344CB8AC3E}">
        <p14:creationId xmlns:p14="http://schemas.microsoft.com/office/powerpoint/2010/main" val="179987969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Galerija</Template>
  <TotalTime>155</TotalTime>
  <Words>875</Words>
  <Application>Microsoft Office PowerPoint</Application>
  <PresentationFormat>Plačiaekranė</PresentationFormat>
  <Paragraphs>113</Paragraphs>
  <Slides>19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19</vt:i4>
      </vt:variant>
    </vt:vector>
  </HeadingPairs>
  <TitlesOfParts>
    <vt:vector size="23" baseType="lpstr">
      <vt:lpstr>Arial</vt:lpstr>
      <vt:lpstr>Calibri</vt:lpstr>
      <vt:lpstr>Gill Sans MT</vt:lpstr>
      <vt:lpstr>Gallery</vt:lpstr>
      <vt:lpstr>Mokyklos veiklos kokybės įsivertinimas</vt:lpstr>
      <vt:lpstr>Darbo grupė</vt:lpstr>
      <vt:lpstr>Įsivertinimo metodas</vt:lpstr>
      <vt:lpstr>respondentai</vt:lpstr>
      <vt:lpstr>Klausimai (atviro tipo)  </vt:lpstr>
      <vt:lpstr>Grįžtamasis ryšys.  Ar mokytojas supranta, kiek mokinys išmoko </vt:lpstr>
      <vt:lpstr>Kaip geriau įsiminti pamokos medžiagą?</vt:lpstr>
      <vt:lpstr>Kokios pamokos patinka?</vt:lpstr>
      <vt:lpstr>Ar aptariate, ką dar reikia išmokti? </vt:lpstr>
      <vt:lpstr>Kaip ruošiami namų darbai?</vt:lpstr>
      <vt:lpstr>Kokių namų darbų užduočių norėtų?/  Kodėl kai kurie namų darbai nuobodūs, neįdomūs?</vt:lpstr>
      <vt:lpstr>Kas trukdo mokytis? </vt:lpstr>
      <vt:lpstr>Ar gali siūlyti savo idėjas mokykloje? </vt:lpstr>
      <vt:lpstr>Kokia buvo įsimintiniausia išvyka? Kas ją sugalvojo?</vt:lpstr>
      <vt:lpstr>Ar dalyvauji mokyklos renginiuose?</vt:lpstr>
      <vt:lpstr>Stiprieji veiklos aspektai</vt:lpstr>
      <vt:lpstr>Silpnieji veiklos aspektai</vt:lpstr>
      <vt:lpstr>Išvados ir pasiūlymai</vt:lpstr>
      <vt:lpstr>2024 metais tobulintina sritis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Mokyklos veiklos kokybės įsivertinimas</dc:title>
  <dc:creator>Daiva Žilionienė</dc:creator>
  <cp:lastModifiedBy>Vartotojas</cp:lastModifiedBy>
  <cp:revision>19</cp:revision>
  <cp:lastPrinted>2024-05-14T08:00:21Z</cp:lastPrinted>
  <dcterms:created xsi:type="dcterms:W3CDTF">2024-05-07T18:06:32Z</dcterms:created>
  <dcterms:modified xsi:type="dcterms:W3CDTF">2024-05-14T08:18:17Z</dcterms:modified>
</cp:coreProperties>
</file>